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75" r:id="rId3"/>
    <p:sldId id="257" r:id="rId4"/>
    <p:sldId id="258" r:id="rId5"/>
    <p:sldId id="264" r:id="rId6"/>
    <p:sldId id="274" r:id="rId7"/>
    <p:sldId id="270" r:id="rId8"/>
    <p:sldId id="259" r:id="rId9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Open Sans" panose="020B0604020202020204" charset="0"/>
      <p:regular r:id="rId15"/>
    </p:embeddedFont>
    <p:embeddedFont>
      <p:font typeface="Open Sans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AD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77" y="22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Lbls>
            <c:dLbl>
              <c:idx val="0"/>
              <c:layout>
                <c:manualLayout>
                  <c:x val="-1.3870626704393664E-2"/>
                  <c:y val="0.10378545524948453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4.4%</a:t>
                    </a:r>
                  </a:p>
                </c:rich>
              </c:tx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0-3CE0-4FC0-826D-3F734F9797DD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88.5%</a:t>
                    </a:r>
                    <a:endParaRPr lang="en-US" dirty="0"/>
                  </a:p>
                </c:rich>
              </c:tx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3CE0-4FC0-826D-3F734F9797DD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7.1%</a:t>
                    </a:r>
                    <a:endParaRPr lang="en-US" dirty="0"/>
                  </a:p>
                </c:rich>
              </c:tx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3CE0-4FC0-826D-3F734F9797D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tx2">
                        <a:lumMod val="75000"/>
                      </a:schemeClr>
                    </a:solidFill>
                    <a:latin typeface="Open Sans Bold" charset="0"/>
                    <a:ea typeface="Open Sans Bold" charset="0"/>
                    <a:cs typeface="Open Sans Bold" charset="0"/>
                  </a:defRPr>
                </a:pPr>
                <a:endParaRPr lang="id-ID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Rawat</c:v>
                </c:pt>
                <c:pt idx="1">
                  <c:v>Sembuh</c:v>
                </c:pt>
                <c:pt idx="2">
                  <c:v>Meninggal</c:v>
                </c:pt>
              </c:strCache>
            </c:strRef>
          </c:cat>
          <c:val>
            <c:numRef>
              <c:f>Sheet1!$B$2:$B$4</c:f>
              <c:numCache>
                <c:formatCode>0.0%</c:formatCode>
                <c:ptCount val="3"/>
                <c:pt idx="0">
                  <c:v>4.4395434189703355E-2</c:v>
                </c:pt>
                <c:pt idx="1">
                  <c:v>0.88464258055826794</c:v>
                </c:pt>
                <c:pt idx="2">
                  <c:v>7.0961985252028681E-2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CE0-4FC0-826D-3F734F9797DD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</c:plotArea>
    <c:legend>
      <c:legendPos val="r"/>
      <c:overlay val="0"/>
      <c:txPr>
        <a:bodyPr/>
        <a:lstStyle/>
        <a:p>
          <a:pPr>
            <a:defRPr sz="2400">
              <a:solidFill>
                <a:srgbClr val="69ADC6"/>
              </a:solidFill>
              <a:latin typeface="Open Sans Bold" charset="0"/>
              <a:ea typeface="Open Sans Bold" charset="0"/>
              <a:cs typeface="Open Sans Bold" charset="0"/>
            </a:defRPr>
          </a:pPr>
          <a:endParaRPr lang="id-ID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id-ID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Konfirmasi</c:v>
                </c:pt>
              </c:strCache>
            </c:strRef>
          </c:tx>
          <c:spPr>
            <a:ln w="28575" cap="rnd">
              <a:solidFill>
                <a:schemeClr val="accent1">
                  <a:shade val="58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shade val="58000"/>
                </a:schemeClr>
              </a:solidFill>
              <a:ln w="9525">
                <a:solidFill>
                  <a:schemeClr val="accent1">
                    <a:shade val="58000"/>
                  </a:schemeClr>
                </a:solidFill>
              </a:ln>
              <a:effectLst/>
            </c:spPr>
          </c:marker>
          <c:cat>
            <c:numRef>
              <c:f>Sheet1!$A$2:$A$8</c:f>
              <c:numCache>
                <c:formatCode>d\-mmm\-yy</c:formatCode>
                <c:ptCount val="7"/>
                <c:pt idx="0">
                  <c:v>44153</c:v>
                </c:pt>
                <c:pt idx="1">
                  <c:v>44154</c:v>
                </c:pt>
                <c:pt idx="2">
                  <c:v>44155</c:v>
                </c:pt>
                <c:pt idx="3">
                  <c:v>44156</c:v>
                </c:pt>
                <c:pt idx="4">
                  <c:v>44157</c:v>
                </c:pt>
                <c:pt idx="5">
                  <c:v>44158</c:v>
                </c:pt>
                <c:pt idx="6">
                  <c:v>44159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471</c:v>
                </c:pt>
                <c:pt idx="1">
                  <c:v>425</c:v>
                </c:pt>
                <c:pt idx="2">
                  <c:v>379</c:v>
                </c:pt>
                <c:pt idx="3">
                  <c:v>343</c:v>
                </c:pt>
                <c:pt idx="4">
                  <c:v>295</c:v>
                </c:pt>
                <c:pt idx="5">
                  <c:v>365</c:v>
                </c:pt>
                <c:pt idx="6">
                  <c:v>354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28A-4DDA-9EFC-DB3C093C0B9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Rawat</c:v>
                </c:pt>
              </c:strCache>
            </c:strRef>
          </c:tx>
          <c:spPr>
            <a:ln w="28575" cap="rnd">
              <a:solidFill>
                <a:schemeClr val="accent1">
                  <a:shade val="8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shade val="86000"/>
                </a:schemeClr>
              </a:solidFill>
              <a:ln w="9525">
                <a:solidFill>
                  <a:schemeClr val="accent1">
                    <a:shade val="86000"/>
                  </a:schemeClr>
                </a:solidFill>
              </a:ln>
              <a:effectLst/>
            </c:spPr>
          </c:marker>
          <c:cat>
            <c:numRef>
              <c:f>Sheet1!$A$2:$A$8</c:f>
              <c:numCache>
                <c:formatCode>d\-mmm\-yy</c:formatCode>
                <c:ptCount val="7"/>
                <c:pt idx="0">
                  <c:v>44153</c:v>
                </c:pt>
                <c:pt idx="1">
                  <c:v>44154</c:v>
                </c:pt>
                <c:pt idx="2">
                  <c:v>44155</c:v>
                </c:pt>
                <c:pt idx="3">
                  <c:v>44156</c:v>
                </c:pt>
                <c:pt idx="4">
                  <c:v>44157</c:v>
                </c:pt>
                <c:pt idx="5">
                  <c:v>44158</c:v>
                </c:pt>
                <c:pt idx="6">
                  <c:v>44159</c:v>
                </c:pt>
              </c:numCache>
            </c:numRef>
          </c:cat>
          <c:val>
            <c:numRef>
              <c:f>Sheet1!$C$2:$C$8</c:f>
              <c:numCache>
                <c:formatCode>General</c:formatCode>
                <c:ptCount val="7"/>
                <c:pt idx="0">
                  <c:v>89</c:v>
                </c:pt>
                <c:pt idx="1">
                  <c:v>190</c:v>
                </c:pt>
                <c:pt idx="2">
                  <c:v>38</c:v>
                </c:pt>
                <c:pt idx="3">
                  <c:v>67</c:v>
                </c:pt>
                <c:pt idx="4">
                  <c:v>-30</c:v>
                </c:pt>
                <c:pt idx="5">
                  <c:v>38</c:v>
                </c:pt>
                <c:pt idx="6">
                  <c:v>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28A-4DDA-9EFC-DB3C093C0B9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Sembuh</c:v>
                </c:pt>
              </c:strCache>
            </c:strRef>
          </c:tx>
          <c:spPr>
            <a:ln w="28575" cap="rnd">
              <a:solidFill>
                <a:schemeClr val="accent1">
                  <a:tint val="8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tint val="86000"/>
                </a:schemeClr>
              </a:solidFill>
              <a:ln w="9525">
                <a:solidFill>
                  <a:schemeClr val="accent1">
                    <a:tint val="86000"/>
                  </a:schemeClr>
                </a:solidFill>
              </a:ln>
              <a:effectLst/>
            </c:spPr>
          </c:marker>
          <c:cat>
            <c:numRef>
              <c:f>Sheet1!$A$2:$A$8</c:f>
              <c:numCache>
                <c:formatCode>d\-mmm\-yy</c:formatCode>
                <c:ptCount val="7"/>
                <c:pt idx="0">
                  <c:v>44153</c:v>
                </c:pt>
                <c:pt idx="1">
                  <c:v>44154</c:v>
                </c:pt>
                <c:pt idx="2">
                  <c:v>44155</c:v>
                </c:pt>
                <c:pt idx="3">
                  <c:v>44156</c:v>
                </c:pt>
                <c:pt idx="4">
                  <c:v>44157</c:v>
                </c:pt>
                <c:pt idx="5">
                  <c:v>44158</c:v>
                </c:pt>
                <c:pt idx="6">
                  <c:v>44159</c:v>
                </c:pt>
              </c:numCache>
            </c:numRef>
          </c:cat>
          <c:val>
            <c:numRef>
              <c:f>Sheet1!$D$2:$D$8</c:f>
              <c:numCache>
                <c:formatCode>General</c:formatCode>
                <c:ptCount val="7"/>
                <c:pt idx="0">
                  <c:v>355</c:v>
                </c:pt>
                <c:pt idx="1">
                  <c:v>219</c:v>
                </c:pt>
                <c:pt idx="2">
                  <c:v>316</c:v>
                </c:pt>
                <c:pt idx="3">
                  <c:v>260</c:v>
                </c:pt>
                <c:pt idx="4">
                  <c:v>301</c:v>
                </c:pt>
                <c:pt idx="5">
                  <c:v>292</c:v>
                </c:pt>
                <c:pt idx="6">
                  <c:v>257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28A-4DDA-9EFC-DB3C093C0B9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Meninggal</c:v>
                </c:pt>
              </c:strCache>
            </c:strRef>
          </c:tx>
          <c:spPr>
            <a:ln w="28575" cap="rnd">
              <a:solidFill>
                <a:schemeClr val="accent1">
                  <a:tint val="58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tint val="58000"/>
                </a:schemeClr>
              </a:solidFill>
              <a:ln w="9525">
                <a:solidFill>
                  <a:schemeClr val="accent1">
                    <a:tint val="58000"/>
                  </a:schemeClr>
                </a:solidFill>
              </a:ln>
              <a:effectLst/>
            </c:spPr>
          </c:marker>
          <c:cat>
            <c:numRef>
              <c:f>Sheet1!$A$2:$A$8</c:f>
              <c:numCache>
                <c:formatCode>d\-mmm\-yy</c:formatCode>
                <c:ptCount val="7"/>
                <c:pt idx="0">
                  <c:v>44153</c:v>
                </c:pt>
                <c:pt idx="1">
                  <c:v>44154</c:v>
                </c:pt>
                <c:pt idx="2">
                  <c:v>44155</c:v>
                </c:pt>
                <c:pt idx="3">
                  <c:v>44156</c:v>
                </c:pt>
                <c:pt idx="4">
                  <c:v>44157</c:v>
                </c:pt>
                <c:pt idx="5">
                  <c:v>44158</c:v>
                </c:pt>
                <c:pt idx="6">
                  <c:v>44159</c:v>
                </c:pt>
              </c:numCache>
            </c:numRef>
          </c:cat>
          <c:val>
            <c:numRef>
              <c:f>Sheet1!$E$2:$E$8</c:f>
              <c:numCache>
                <c:formatCode>General</c:formatCode>
                <c:ptCount val="7"/>
                <c:pt idx="0">
                  <c:v>27</c:v>
                </c:pt>
                <c:pt idx="1">
                  <c:v>16</c:v>
                </c:pt>
                <c:pt idx="2">
                  <c:v>25</c:v>
                </c:pt>
                <c:pt idx="3">
                  <c:v>16</c:v>
                </c:pt>
                <c:pt idx="4">
                  <c:v>24</c:v>
                </c:pt>
                <c:pt idx="5">
                  <c:v>35</c:v>
                </c:pt>
                <c:pt idx="6">
                  <c:v>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28A-4DDA-9EFC-DB3C093C0B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7091280"/>
        <c:axId val="637091608"/>
      </c:lineChart>
      <c:dateAx>
        <c:axId val="637091280"/>
        <c:scaling>
          <c:orientation val="minMax"/>
        </c:scaling>
        <c:delete val="0"/>
        <c:axPos val="b"/>
        <c:numFmt formatCode="d\-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69ADC6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defRPr>
            </a:pPr>
            <a:endParaRPr lang="id-ID"/>
          </a:p>
        </c:txPr>
        <c:crossAx val="637091608"/>
        <c:crosses val="autoZero"/>
        <c:auto val="1"/>
        <c:lblOffset val="100"/>
        <c:baseTimeUnit val="days"/>
      </c:dateAx>
      <c:valAx>
        <c:axId val="637091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rgbClr val="69ADC6"/>
                  </a:solidFill>
                  <a:latin typeface="Open Sans" panose="020B0604020202020204" charset="0"/>
                  <a:ea typeface="Open Sans" panose="020B0604020202020204" charset="0"/>
                  <a:cs typeface="Open Sans" panose="020B0604020202020204" charset="0"/>
                </a:defRPr>
              </a:pPr>
              <a:endParaRPr lang="id-ID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rgbClr val="69ADC6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defRPr>
            </a:pPr>
            <a:endParaRPr lang="id-ID"/>
          </a:p>
        </c:txPr>
        <c:crossAx val="637091280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2000" b="0" i="0" u="none" strike="noStrike" kern="1200" baseline="0">
                <a:solidFill>
                  <a:srgbClr val="69ADC6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defRPr>
            </a:pPr>
            <a:endParaRPr lang="id-ID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>
          <a:solidFill>
            <a:srgbClr val="69ADC6"/>
          </a:solidFill>
          <a:latin typeface="Open Sans" panose="020B0604020202020204" charset="0"/>
          <a:ea typeface="Open Sans" panose="020B0604020202020204" charset="0"/>
          <a:cs typeface="Open Sans" panose="020B0604020202020204" charset="0"/>
        </a:defRPr>
      </a:pPr>
      <a:endParaRPr lang="id-ID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8467A0-45BD-41B0-AEC1-ABD5667CA242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22A97D26-383D-4FFB-9395-6245399E6956}">
      <dgm:prSet phldrT="[Text]" custT="1"/>
      <dgm:spPr>
        <a:solidFill>
          <a:srgbClr val="69ADC6"/>
        </a:solidFill>
      </dgm:spPr>
      <dgm:t>
        <a:bodyPr/>
        <a:lstStyle/>
        <a:p>
          <a:pPr algn="ctr"/>
          <a:r>
            <a:rPr lang="id-ID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 charset="0"/>
              <a:ea typeface="Open Sans Bold" charset="0"/>
              <a:cs typeface="Open Sans Bold" charset="0"/>
            </a:rPr>
            <a:t>59.398</a:t>
          </a:r>
          <a:endParaRPr lang="id-ID" sz="60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Open Sans Bold" charset="0"/>
            <a:ea typeface="Open Sans Bold" charset="0"/>
            <a:cs typeface="Open Sans Bold" charset="0"/>
          </a:endParaRPr>
        </a:p>
      </dgm:t>
    </dgm:pt>
    <dgm:pt modelId="{561171ED-483B-4223-9F4C-3BEA0E525E16}" type="parTrans" cxnId="{045D2F25-15FC-4DDE-89B2-56000D3B7D49}">
      <dgm:prSet/>
      <dgm:spPr/>
      <dgm:t>
        <a:bodyPr/>
        <a:lstStyle/>
        <a:p>
          <a:endParaRPr lang="id-ID"/>
        </a:p>
      </dgm:t>
    </dgm:pt>
    <dgm:pt modelId="{4AA57B2D-ACB3-4378-A3C5-819060EF47E3}" type="sibTrans" cxnId="{045D2F25-15FC-4DDE-89B2-56000D3B7D49}">
      <dgm:prSet/>
      <dgm:spPr/>
      <dgm:t>
        <a:bodyPr/>
        <a:lstStyle/>
        <a:p>
          <a:endParaRPr lang="id-ID"/>
        </a:p>
      </dgm:t>
    </dgm:pt>
    <dgm:pt modelId="{FC042438-87AB-45F6-B321-71B8AFF7CD21}">
      <dgm:prSet phldrT="[Text]" custT="1"/>
      <dgm:spPr>
        <a:solidFill>
          <a:schemeClr val="bg1">
            <a:alpha val="10196"/>
          </a:schemeClr>
        </a:solidFill>
        <a:ln>
          <a:noFill/>
        </a:ln>
      </dgm:spPr>
      <dgm:t>
        <a:bodyPr/>
        <a:lstStyle/>
        <a:p>
          <a:r>
            <a:rPr lang="id-ID" sz="300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Rawat 		: </a:t>
          </a:r>
          <a:r>
            <a:rPr lang="id-ID" sz="3000" b="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2.637</a:t>
          </a:r>
        </a:p>
      </dgm:t>
    </dgm:pt>
    <dgm:pt modelId="{17D5CB41-DAA7-4DBF-815B-1EABF88812E6}" type="parTrans" cxnId="{B52F61A8-A881-413A-98E3-80A12A04BE51}">
      <dgm:prSet/>
      <dgm:spPr/>
      <dgm:t>
        <a:bodyPr/>
        <a:lstStyle/>
        <a:p>
          <a:endParaRPr lang="id-ID"/>
        </a:p>
      </dgm:t>
    </dgm:pt>
    <dgm:pt modelId="{34F7598C-03D5-4AF0-AD5D-6F39278DA320}" type="sibTrans" cxnId="{B52F61A8-A881-413A-98E3-80A12A04BE51}">
      <dgm:prSet/>
      <dgm:spPr/>
      <dgm:t>
        <a:bodyPr/>
        <a:lstStyle/>
        <a:p>
          <a:endParaRPr lang="id-ID"/>
        </a:p>
      </dgm:t>
    </dgm:pt>
    <dgm:pt modelId="{395B9E3A-0AFB-4F08-9926-AE5827930985}">
      <dgm:prSet phldrT="[Text]" custT="1"/>
      <dgm:spPr>
        <a:solidFill>
          <a:schemeClr val="bg1">
            <a:alpha val="10196"/>
          </a:schemeClr>
        </a:solidFill>
        <a:ln>
          <a:noFill/>
        </a:ln>
      </dgm:spPr>
      <dgm:t>
        <a:bodyPr/>
        <a:lstStyle/>
        <a:p>
          <a:r>
            <a:rPr lang="id-ID" sz="300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Sembuh 		: 52.546</a:t>
          </a:r>
        </a:p>
      </dgm:t>
    </dgm:pt>
    <dgm:pt modelId="{9B67C9C5-1382-4C9A-9FE1-5C5EE24D6F30}" type="parTrans" cxnId="{C78ADEC2-09FD-4FCD-BCF8-1648ED9BD414}">
      <dgm:prSet/>
      <dgm:spPr/>
      <dgm:t>
        <a:bodyPr/>
        <a:lstStyle/>
        <a:p>
          <a:endParaRPr lang="id-ID"/>
        </a:p>
      </dgm:t>
    </dgm:pt>
    <dgm:pt modelId="{51CA4C59-9091-4E47-ABA2-59F3A076F680}" type="sibTrans" cxnId="{C78ADEC2-09FD-4FCD-BCF8-1648ED9BD414}">
      <dgm:prSet/>
      <dgm:spPr/>
      <dgm:t>
        <a:bodyPr/>
        <a:lstStyle/>
        <a:p>
          <a:endParaRPr lang="id-ID"/>
        </a:p>
      </dgm:t>
    </dgm:pt>
    <dgm:pt modelId="{D7EEC01B-E2AF-4DE0-9D9A-4A32E61C44E1}">
      <dgm:prSet phldrT="[Text]" custT="1"/>
      <dgm:spPr>
        <a:solidFill>
          <a:schemeClr val="bg1">
            <a:alpha val="10196"/>
          </a:schemeClr>
        </a:solidFill>
        <a:ln>
          <a:noFill/>
        </a:ln>
      </dgm:spPr>
      <dgm:t>
        <a:bodyPr/>
        <a:lstStyle/>
        <a:p>
          <a:r>
            <a:rPr lang="id-ID" sz="300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Meninggal 		: 4215</a:t>
          </a:r>
        </a:p>
      </dgm:t>
    </dgm:pt>
    <dgm:pt modelId="{5746C74A-DADB-439B-A5DC-C566E84C99C8}" type="parTrans" cxnId="{1C463F6C-8A11-4701-A299-F79877A44F57}">
      <dgm:prSet/>
      <dgm:spPr/>
      <dgm:t>
        <a:bodyPr/>
        <a:lstStyle/>
        <a:p>
          <a:endParaRPr lang="id-ID"/>
        </a:p>
      </dgm:t>
    </dgm:pt>
    <dgm:pt modelId="{3AD0B758-26F7-4F43-9689-28ECCD19401C}" type="sibTrans" cxnId="{1C463F6C-8A11-4701-A299-F79877A44F57}">
      <dgm:prSet/>
      <dgm:spPr/>
      <dgm:t>
        <a:bodyPr/>
        <a:lstStyle/>
        <a:p>
          <a:endParaRPr lang="id-ID"/>
        </a:p>
      </dgm:t>
    </dgm:pt>
    <dgm:pt modelId="{DD118717-8494-4E7B-AFB3-1DA9B0F8484D}">
      <dgm:prSet phldrT="[Text]" custT="1"/>
      <dgm:spPr>
        <a:solidFill>
          <a:schemeClr val="bg1">
            <a:alpha val="10196"/>
          </a:schemeClr>
        </a:solidFill>
        <a:ln>
          <a:noFill/>
        </a:ln>
      </dgm:spPr>
      <dgm:t>
        <a:bodyPr/>
        <a:lstStyle/>
        <a:p>
          <a:r>
            <a:rPr lang="id-ID" sz="300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Hanya COVID	: 4060</a:t>
          </a:r>
        </a:p>
      </dgm:t>
    </dgm:pt>
    <dgm:pt modelId="{5535BE40-0208-4090-B8EB-9CB0B8578BC9}" type="parTrans" cxnId="{458E9E42-F427-4146-AB91-FA62F2E71506}">
      <dgm:prSet/>
      <dgm:spPr/>
      <dgm:t>
        <a:bodyPr/>
        <a:lstStyle/>
        <a:p>
          <a:endParaRPr lang="id-ID"/>
        </a:p>
      </dgm:t>
    </dgm:pt>
    <dgm:pt modelId="{8FE8C9ED-14FE-4197-BC77-380F6670DF23}" type="sibTrans" cxnId="{458E9E42-F427-4146-AB91-FA62F2E71506}">
      <dgm:prSet/>
      <dgm:spPr/>
      <dgm:t>
        <a:bodyPr/>
        <a:lstStyle/>
        <a:p>
          <a:endParaRPr lang="id-ID"/>
        </a:p>
      </dgm:t>
    </dgm:pt>
    <dgm:pt modelId="{5A01EDDA-4215-4600-9627-5417FAB94270}">
      <dgm:prSet phldrT="[Text]" custT="1"/>
      <dgm:spPr>
        <a:solidFill>
          <a:schemeClr val="bg1">
            <a:alpha val="10196"/>
          </a:schemeClr>
        </a:solidFill>
        <a:ln>
          <a:noFill/>
        </a:ln>
      </dgm:spPr>
      <dgm:t>
        <a:bodyPr/>
        <a:lstStyle/>
        <a:p>
          <a:r>
            <a:rPr lang="id-ID" sz="300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COVID+Komplikasi	: 155</a:t>
          </a:r>
        </a:p>
      </dgm:t>
    </dgm:pt>
    <dgm:pt modelId="{49627653-F05E-4189-9BD0-82CB95750AB0}" type="parTrans" cxnId="{0EDF22F6-2B4F-4563-A521-C7E7F1804682}">
      <dgm:prSet/>
      <dgm:spPr/>
      <dgm:t>
        <a:bodyPr/>
        <a:lstStyle/>
        <a:p>
          <a:endParaRPr lang="id-ID"/>
        </a:p>
      </dgm:t>
    </dgm:pt>
    <dgm:pt modelId="{E41FFE5E-CE94-472E-9F80-92F08064428E}" type="sibTrans" cxnId="{0EDF22F6-2B4F-4563-A521-C7E7F1804682}">
      <dgm:prSet/>
      <dgm:spPr/>
      <dgm:t>
        <a:bodyPr/>
        <a:lstStyle/>
        <a:p>
          <a:endParaRPr lang="id-ID"/>
        </a:p>
      </dgm:t>
    </dgm:pt>
    <dgm:pt modelId="{317C10F5-B4C0-47F6-87CB-0F24A55127F7}" type="pres">
      <dgm:prSet presAssocID="{0A8467A0-45BD-41B0-AEC1-ABD5667CA242}" presName="linear" presStyleCnt="0">
        <dgm:presLayoutVars>
          <dgm:dir/>
          <dgm:animLvl val="lvl"/>
          <dgm:resizeHandles val="exact"/>
        </dgm:presLayoutVars>
      </dgm:prSet>
      <dgm:spPr/>
    </dgm:pt>
    <dgm:pt modelId="{04077DE2-DF3F-428A-9F40-1930CFE3D56D}" type="pres">
      <dgm:prSet presAssocID="{22A97D26-383D-4FFB-9395-6245399E6956}" presName="parentLin" presStyleCnt="0"/>
      <dgm:spPr/>
    </dgm:pt>
    <dgm:pt modelId="{29F838B8-F63E-4B54-8FAE-ACDD6D0B3A48}" type="pres">
      <dgm:prSet presAssocID="{22A97D26-383D-4FFB-9395-6245399E6956}" presName="parentLeftMargin" presStyleLbl="node1" presStyleIdx="0" presStyleCnt="1"/>
      <dgm:spPr/>
    </dgm:pt>
    <dgm:pt modelId="{7F431907-A8E3-4002-AD22-575CD368E1CF}" type="pres">
      <dgm:prSet presAssocID="{22A97D26-383D-4FFB-9395-6245399E6956}" presName="parentText" presStyleLbl="node1" presStyleIdx="0" presStyleCnt="1" custScaleY="52471">
        <dgm:presLayoutVars>
          <dgm:chMax val="0"/>
          <dgm:bulletEnabled val="1"/>
        </dgm:presLayoutVars>
      </dgm:prSet>
      <dgm:spPr/>
    </dgm:pt>
    <dgm:pt modelId="{BE26C514-0737-45F9-8E0A-F855FD83ADF6}" type="pres">
      <dgm:prSet presAssocID="{22A97D26-383D-4FFB-9395-6245399E6956}" presName="negativeSpace" presStyleCnt="0"/>
      <dgm:spPr/>
    </dgm:pt>
    <dgm:pt modelId="{EFE249E6-9D67-45C7-8BAD-2D94C5C6550A}" type="pres">
      <dgm:prSet presAssocID="{22A97D26-383D-4FFB-9395-6245399E6956}" presName="childText" presStyleLbl="conFgAcc1" presStyleIdx="0" presStyleCnt="1" custLinFactNeighborX="3603" custLinFactNeighborY="-9215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2E11B202-6BE9-41B7-B9D8-70E7E90F985D}" type="presOf" srcId="{22A97D26-383D-4FFB-9395-6245399E6956}" destId="{7F431907-A8E3-4002-AD22-575CD368E1CF}" srcOrd="1" destOrd="0" presId="urn:microsoft.com/office/officeart/2005/8/layout/list1"/>
    <dgm:cxn modelId="{045D2F25-15FC-4DDE-89B2-56000D3B7D49}" srcId="{0A8467A0-45BD-41B0-AEC1-ABD5667CA242}" destId="{22A97D26-383D-4FFB-9395-6245399E6956}" srcOrd="0" destOrd="0" parTransId="{561171ED-483B-4223-9F4C-3BEA0E525E16}" sibTransId="{4AA57B2D-ACB3-4378-A3C5-819060EF47E3}"/>
    <dgm:cxn modelId="{458E9E42-F427-4146-AB91-FA62F2E71506}" srcId="{D7EEC01B-E2AF-4DE0-9D9A-4A32E61C44E1}" destId="{DD118717-8494-4E7B-AFB3-1DA9B0F8484D}" srcOrd="0" destOrd="0" parTransId="{5535BE40-0208-4090-B8EB-9CB0B8578BC9}" sibTransId="{8FE8C9ED-14FE-4197-BC77-380F6670DF23}"/>
    <dgm:cxn modelId="{3BF24167-1A41-4540-9795-4C52C520D69B}" type="presOf" srcId="{395B9E3A-0AFB-4F08-9926-AE5827930985}" destId="{EFE249E6-9D67-45C7-8BAD-2D94C5C6550A}" srcOrd="0" destOrd="1" presId="urn:microsoft.com/office/officeart/2005/8/layout/list1"/>
    <dgm:cxn modelId="{1C463F6C-8A11-4701-A299-F79877A44F57}" srcId="{22A97D26-383D-4FFB-9395-6245399E6956}" destId="{D7EEC01B-E2AF-4DE0-9D9A-4A32E61C44E1}" srcOrd="2" destOrd="0" parTransId="{5746C74A-DADB-439B-A5DC-C566E84C99C8}" sibTransId="{3AD0B758-26F7-4F43-9689-28ECCD19401C}"/>
    <dgm:cxn modelId="{7A673595-F9AB-4A43-A61C-D66872548B4C}" type="presOf" srcId="{5A01EDDA-4215-4600-9627-5417FAB94270}" destId="{EFE249E6-9D67-45C7-8BAD-2D94C5C6550A}" srcOrd="0" destOrd="4" presId="urn:microsoft.com/office/officeart/2005/8/layout/list1"/>
    <dgm:cxn modelId="{B52F61A8-A881-413A-98E3-80A12A04BE51}" srcId="{22A97D26-383D-4FFB-9395-6245399E6956}" destId="{FC042438-87AB-45F6-B321-71B8AFF7CD21}" srcOrd="0" destOrd="0" parTransId="{17D5CB41-DAA7-4DBF-815B-1EABF88812E6}" sibTransId="{34F7598C-03D5-4AF0-AD5D-6F39278DA320}"/>
    <dgm:cxn modelId="{E7233FBB-F6A1-4936-90EF-0FE8C4E29905}" type="presOf" srcId="{22A97D26-383D-4FFB-9395-6245399E6956}" destId="{29F838B8-F63E-4B54-8FAE-ACDD6D0B3A48}" srcOrd="0" destOrd="0" presId="urn:microsoft.com/office/officeart/2005/8/layout/list1"/>
    <dgm:cxn modelId="{C78ADEC2-09FD-4FCD-BCF8-1648ED9BD414}" srcId="{22A97D26-383D-4FFB-9395-6245399E6956}" destId="{395B9E3A-0AFB-4F08-9926-AE5827930985}" srcOrd="1" destOrd="0" parTransId="{9B67C9C5-1382-4C9A-9FE1-5C5EE24D6F30}" sibTransId="{51CA4C59-9091-4E47-ABA2-59F3A076F680}"/>
    <dgm:cxn modelId="{24699FCF-4CBD-4585-A0AC-7694A3FD2030}" type="presOf" srcId="{DD118717-8494-4E7B-AFB3-1DA9B0F8484D}" destId="{EFE249E6-9D67-45C7-8BAD-2D94C5C6550A}" srcOrd="0" destOrd="3" presId="urn:microsoft.com/office/officeart/2005/8/layout/list1"/>
    <dgm:cxn modelId="{586E0BD2-4199-4571-B68F-23D01D45A6AA}" type="presOf" srcId="{FC042438-87AB-45F6-B321-71B8AFF7CD21}" destId="{EFE249E6-9D67-45C7-8BAD-2D94C5C6550A}" srcOrd="0" destOrd="0" presId="urn:microsoft.com/office/officeart/2005/8/layout/list1"/>
    <dgm:cxn modelId="{5F748DD7-FA2E-4032-A805-DF74BCC8B4BA}" type="presOf" srcId="{D7EEC01B-E2AF-4DE0-9D9A-4A32E61C44E1}" destId="{EFE249E6-9D67-45C7-8BAD-2D94C5C6550A}" srcOrd="0" destOrd="2" presId="urn:microsoft.com/office/officeart/2005/8/layout/list1"/>
    <dgm:cxn modelId="{1CF8ABE1-A192-4CBA-96C9-136919C32272}" type="presOf" srcId="{0A8467A0-45BD-41B0-AEC1-ABD5667CA242}" destId="{317C10F5-B4C0-47F6-87CB-0F24A55127F7}" srcOrd="0" destOrd="0" presId="urn:microsoft.com/office/officeart/2005/8/layout/list1"/>
    <dgm:cxn modelId="{0EDF22F6-2B4F-4563-A521-C7E7F1804682}" srcId="{D7EEC01B-E2AF-4DE0-9D9A-4A32E61C44E1}" destId="{5A01EDDA-4215-4600-9627-5417FAB94270}" srcOrd="1" destOrd="0" parTransId="{49627653-F05E-4189-9BD0-82CB95750AB0}" sibTransId="{E41FFE5E-CE94-472E-9F80-92F08064428E}"/>
    <dgm:cxn modelId="{91E0654D-ABA0-4DEC-B48F-CD5B6E110F0F}" type="presParOf" srcId="{317C10F5-B4C0-47F6-87CB-0F24A55127F7}" destId="{04077DE2-DF3F-428A-9F40-1930CFE3D56D}" srcOrd="0" destOrd="0" presId="urn:microsoft.com/office/officeart/2005/8/layout/list1"/>
    <dgm:cxn modelId="{13383081-2CBA-485F-B2F9-2FEF9C02E7B2}" type="presParOf" srcId="{04077DE2-DF3F-428A-9F40-1930CFE3D56D}" destId="{29F838B8-F63E-4B54-8FAE-ACDD6D0B3A48}" srcOrd="0" destOrd="0" presId="urn:microsoft.com/office/officeart/2005/8/layout/list1"/>
    <dgm:cxn modelId="{061CE50C-D895-4B2A-9F92-8EFCC242E40A}" type="presParOf" srcId="{04077DE2-DF3F-428A-9F40-1930CFE3D56D}" destId="{7F431907-A8E3-4002-AD22-575CD368E1CF}" srcOrd="1" destOrd="0" presId="urn:microsoft.com/office/officeart/2005/8/layout/list1"/>
    <dgm:cxn modelId="{BA10B524-A4A9-4AC5-A95F-FC32E1E5D740}" type="presParOf" srcId="{317C10F5-B4C0-47F6-87CB-0F24A55127F7}" destId="{BE26C514-0737-45F9-8E0A-F855FD83ADF6}" srcOrd="1" destOrd="0" presId="urn:microsoft.com/office/officeart/2005/8/layout/list1"/>
    <dgm:cxn modelId="{9E8A40AE-94C3-4872-8882-733DBE226140}" type="presParOf" srcId="{317C10F5-B4C0-47F6-87CB-0F24A55127F7}" destId="{EFE249E6-9D67-45C7-8BAD-2D94C5C6550A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E249E6-9D67-45C7-8BAD-2D94C5C6550A}">
      <dsp:nvSpPr>
        <dsp:cNvPr id="0" name=""/>
        <dsp:cNvSpPr/>
      </dsp:nvSpPr>
      <dsp:spPr>
        <a:xfrm>
          <a:off x="0" y="0"/>
          <a:ext cx="8643934" cy="4331250"/>
        </a:xfrm>
        <a:prstGeom prst="roundRect">
          <a:avLst/>
        </a:prstGeom>
        <a:solidFill>
          <a:schemeClr val="bg1">
            <a:alpha val="10196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0865" tIns="1041400" rIns="670865" bIns="2133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3000" kern="120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Rawat 		: </a:t>
          </a:r>
          <a:r>
            <a:rPr lang="id-ID" sz="3000" b="0" kern="120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2.637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3000" kern="120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Sembuh 		: 52.546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3000" kern="120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Meninggal 		: 4215</a:t>
          </a:r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3000" kern="120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Hanya COVID	: 4060</a:t>
          </a:r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3000" kern="1200" dirty="0">
              <a:solidFill>
                <a:srgbClr val="69ADC6"/>
              </a:solidFill>
              <a:latin typeface="Open Sans" charset="0"/>
              <a:ea typeface="Open Sans" charset="0"/>
              <a:cs typeface="Open Sans" charset="0"/>
            </a:rPr>
            <a:t>COVID+Komplikasi	: 155</a:t>
          </a:r>
        </a:p>
      </dsp:txBody>
      <dsp:txXfrm>
        <a:off x="211434" y="211434"/>
        <a:ext cx="8221066" cy="3908382"/>
      </dsp:txXfrm>
    </dsp:sp>
    <dsp:sp modelId="{7F431907-A8E3-4002-AD22-575CD368E1CF}">
      <dsp:nvSpPr>
        <dsp:cNvPr id="0" name=""/>
        <dsp:cNvSpPr/>
      </dsp:nvSpPr>
      <dsp:spPr>
        <a:xfrm>
          <a:off x="432196" y="30717"/>
          <a:ext cx="6050753" cy="774471"/>
        </a:xfrm>
        <a:prstGeom prst="roundRect">
          <a:avLst/>
        </a:prstGeom>
        <a:solidFill>
          <a:srgbClr val="69ADC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704" tIns="0" rIns="228704" bIns="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4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 charset="0"/>
              <a:ea typeface="Open Sans Bold" charset="0"/>
              <a:cs typeface="Open Sans Bold" charset="0"/>
            </a:rPr>
            <a:t>59.398</a:t>
          </a:r>
          <a:endParaRPr lang="id-ID" sz="60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Open Sans Bold" charset="0"/>
            <a:ea typeface="Open Sans Bold" charset="0"/>
            <a:cs typeface="Open Sans Bold" charset="0"/>
          </a:endParaRPr>
        </a:p>
      </dsp:txBody>
      <dsp:txXfrm>
        <a:off x="470003" y="68524"/>
        <a:ext cx="5975139" cy="6988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89CC9A-448A-48E3-B064-1147F688950A}" type="datetimeFigureOut">
              <a:rPr lang="id-ID" smtClean="0"/>
              <a:t>24/11/2020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69255-5413-41A4-9628-CE77C9080A09}" type="slidenum">
              <a:rPr lang="id-ID" smtClean="0"/>
              <a:t>‹#›</a:t>
            </a:fld>
            <a:endParaRPr lang="id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DC41B-58AA-46FD-960F-07B57EDDD720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Fernanda Daymara Hasna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105F-9E6B-4C8E-BB27-DC07352AB440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Fernanda Daymara Hasna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7F97-762B-4A7D-9656-75DEC06AAD60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Fernanda Daymara Hasna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6DC80-AC3E-47B3-966A-3A8107D84618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Fernanda Daymara Hasna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95937-2E61-4E42-908A-0851BF3B52E7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Fernanda Daymara Hasna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CA99D-B93A-43F2-B124-D6881525D2A8}" type="datetime1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Fernanda Daymara Hasna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9CFD9-BA91-41D8-BC8D-F8AE90F360DF}" type="datetime1">
              <a:rPr lang="en-US" smtClean="0"/>
              <a:t>11/24/2020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Fernanda Daymara Hasna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E4F09-E0FB-458C-ABEE-E40DF67ACBE6}" type="datetime1">
              <a:rPr lang="en-US" smtClean="0"/>
              <a:t>11/24/2020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Fernanda Daymara Hasna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1F206-B66B-4518-A1F6-8ED8D91FEDB6}" type="datetime1">
              <a:rPr lang="en-US" smtClean="0"/>
              <a:t>11/24/2020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Fernanda Daymara Hasna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5ECDC-3CC6-4DC6-A40E-37C351CE713B}" type="datetime1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Fernanda Daymara Hasna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0DBE1-A0F6-4361-9A58-6AB572A7F3F7}" type="datetime1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Fernanda Daymara Hasna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80423-C985-478B-9278-599394D74EA6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Fernanda Daymara Hasna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 dir="r"/>
  </p:transition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56229" y="657421"/>
            <a:ext cx="16984016" cy="8983016"/>
          </a:xfrm>
          <a:prstGeom prst="rect">
            <a:avLst/>
          </a:prstGeom>
          <a:solidFill>
            <a:srgbClr val="69ADC6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50000"/>
          </a:blip>
          <a:srcRect t="8615" b="11942"/>
          <a:stretch>
            <a:fillRect/>
          </a:stretch>
        </p:blipFill>
        <p:spPr>
          <a:xfrm>
            <a:off x="647755" y="646563"/>
            <a:ext cx="16992490" cy="8993874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666481" y="2448600"/>
            <a:ext cx="16955039" cy="5389801"/>
          </a:xfrm>
          <a:prstGeom prst="rect">
            <a:avLst/>
          </a:prstGeom>
          <a:solidFill>
            <a:srgbClr val="69ADC6">
              <a:alpha val="89803"/>
            </a:srgbClr>
          </a:solidFill>
        </p:spPr>
      </p:sp>
      <p:sp>
        <p:nvSpPr>
          <p:cNvPr id="5" name="TextBox 5"/>
          <p:cNvSpPr txBox="1"/>
          <p:nvPr/>
        </p:nvSpPr>
        <p:spPr>
          <a:xfrm>
            <a:off x="1970862" y="3285393"/>
            <a:ext cx="14346275" cy="477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8"/>
              </a:lnSpc>
            </a:pPr>
            <a:r>
              <a:rPr lang="id-ID" sz="3300" spc="330" dirty="0">
                <a:solidFill>
                  <a:srgbClr val="FFFFF6"/>
                </a:solidFill>
                <a:latin typeface="Open Sans Bold"/>
              </a:rPr>
              <a:t>PERKEMBANGAN COVID-19</a:t>
            </a:r>
            <a:endParaRPr lang="en-US" sz="3300" spc="330" dirty="0">
              <a:solidFill>
                <a:srgbClr val="FFFFF6"/>
              </a:solidFill>
              <a:latin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869843" y="4398105"/>
            <a:ext cx="14548314" cy="1718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90"/>
              </a:lnSpc>
            </a:pPr>
            <a:r>
              <a:rPr lang="id-ID" sz="11500" spc="-260" dirty="0">
                <a:solidFill>
                  <a:srgbClr val="FFFFF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</a:rPr>
              <a:t>Provinsi Jawa Timur</a:t>
            </a:r>
            <a:endParaRPr lang="en-US" sz="11500" spc="-260" dirty="0">
              <a:solidFill>
                <a:srgbClr val="FFFFF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376547" y="6533675"/>
            <a:ext cx="13534905" cy="473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id-ID" sz="2400" spc="174" dirty="0">
                <a:solidFill>
                  <a:srgbClr val="FFFFF6"/>
                </a:solidFill>
                <a:latin typeface="Open Sans"/>
              </a:rPr>
              <a:t>24 November 2020 | Pukul 13.05 WIB</a:t>
            </a:r>
            <a:endParaRPr lang="en-US" sz="2400" spc="174" dirty="0">
              <a:solidFill>
                <a:srgbClr val="FFFFF6"/>
              </a:solidFill>
              <a:latin typeface="Open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905710" y="9917668"/>
            <a:ext cx="4382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Sumber : infocovid19.jatimprov.go.id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9917668"/>
            <a:ext cx="421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Tugas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5</a:t>
            </a:r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 - Fernanda Daymara Hasna</a:t>
            </a:r>
          </a:p>
        </p:txBody>
      </p:sp>
    </p:spTree>
  </p:cSld>
  <p:clrMapOvr>
    <a:masterClrMapping/>
  </p:clrMapOvr>
  <p:transition spd="slow" advClick="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4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7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7" grpId="0"/>
      <p:bldP spid="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1514847"/>
      </p:ext>
    </p:extLst>
  </p:cSld>
  <p:clrMapOvr>
    <a:masterClrMapping/>
  </p:clrMapOvr>
  <p:transition spd="slow" advClick="0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AD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30000"/>
          </a:blip>
          <a:srcRect b="21719"/>
          <a:stretch>
            <a:fillRect/>
          </a:stretch>
        </p:blipFill>
        <p:spPr>
          <a:xfrm>
            <a:off x="0" y="0"/>
            <a:ext cx="17620274" cy="10344961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9103603" y="2606097"/>
            <a:ext cx="8516671" cy="5074807"/>
          </a:xfrm>
          <a:prstGeom prst="rect">
            <a:avLst/>
          </a:prstGeom>
          <a:solidFill>
            <a:srgbClr val="FFFFF6">
              <a:alpha val="89803"/>
            </a:srgbClr>
          </a:solidFill>
        </p:spPr>
      </p:sp>
      <p:sp>
        <p:nvSpPr>
          <p:cNvPr id="7" name="TextBox 7"/>
          <p:cNvSpPr txBox="1"/>
          <p:nvPr/>
        </p:nvSpPr>
        <p:spPr>
          <a:xfrm>
            <a:off x="1000068" y="3214674"/>
            <a:ext cx="7400920" cy="2492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id-ID" sz="5400" spc="225" dirty="0">
                <a:solidFill>
                  <a:srgbClr val="FFFFF6"/>
                </a:solidFill>
                <a:latin typeface="Open Sans Bold"/>
              </a:rPr>
              <a:t>Presentase Kondisi Kasus Positif COVID-19</a:t>
            </a:r>
            <a:endParaRPr lang="en-US" sz="5400" spc="225" dirty="0">
              <a:solidFill>
                <a:srgbClr val="FFFFF6"/>
              </a:solidFill>
              <a:latin typeface="Open Sans Bol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9917668"/>
            <a:ext cx="421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Tugas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5 </a:t>
            </a:r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- Fernanda Daymara Hasna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905710" y="9917668"/>
            <a:ext cx="4382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Sumber : infocovid19.jatimprov.go.id</a:t>
            </a:r>
          </a:p>
        </p:txBody>
      </p:sp>
      <p:sp>
        <p:nvSpPr>
          <p:cNvPr id="11" name="TextBox 7"/>
          <p:cNvSpPr txBox="1"/>
          <p:nvPr/>
        </p:nvSpPr>
        <p:spPr>
          <a:xfrm>
            <a:off x="1142944" y="5741286"/>
            <a:ext cx="6858047" cy="4737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59"/>
              </a:lnSpc>
            </a:pPr>
            <a:r>
              <a:rPr lang="id-ID" sz="2000" spc="174" dirty="0">
                <a:solidFill>
                  <a:srgbClr val="FFFFF6"/>
                </a:solidFill>
                <a:latin typeface="Open Sans"/>
              </a:rPr>
              <a:t>24 November 2020 | Pukul 13.05 WIB</a:t>
            </a:r>
            <a:endParaRPr lang="en-US" sz="2000" spc="174" dirty="0">
              <a:solidFill>
                <a:srgbClr val="FFFFF6"/>
              </a:solidFill>
              <a:latin typeface="Open Sans"/>
            </a:endParaRPr>
          </a:p>
        </p:txBody>
      </p:sp>
      <p:graphicFrame>
        <p:nvGraphicFramePr>
          <p:cNvPr id="13" name="Chart 12"/>
          <p:cNvGraphicFramePr/>
          <p:nvPr/>
        </p:nvGraphicFramePr>
        <p:xfrm>
          <a:off x="9072562" y="2571732"/>
          <a:ext cx="8429684" cy="50720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 advClick="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3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1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11" grpId="0"/>
      <p:bldP spid="11" grpId="1"/>
      <p:bldGraphic spid="13" grpId="0">
        <p:bldAsOne/>
      </p:bldGraphic>
      <p:bldGraphic spid="13" grpId="1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50000"/>
          </a:blip>
          <a:srcRect l="38369" r="12467"/>
          <a:stretch>
            <a:fillRect/>
          </a:stretch>
        </p:blipFill>
        <p:spPr>
          <a:xfrm>
            <a:off x="647755" y="-153537"/>
            <a:ext cx="8191390" cy="10632174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3262117"/>
            <a:ext cx="8589536" cy="3762766"/>
            <a:chOff x="0" y="0"/>
            <a:chExt cx="11452716" cy="5017022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11452716" cy="5017022"/>
            </a:xfrm>
            <a:prstGeom prst="rect">
              <a:avLst/>
            </a:prstGeom>
            <a:solidFill>
              <a:srgbClr val="69ADC6">
                <a:alpha val="89803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906699" y="974985"/>
              <a:ext cx="9971778" cy="30777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000"/>
                </a:lnSpc>
              </a:pPr>
              <a:r>
                <a:rPr lang="id-ID" sz="7500" spc="225" dirty="0">
                  <a:solidFill>
                    <a:srgbClr val="FFFFF6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 Bold"/>
                </a:rPr>
                <a:t>Update Situasi Jawa Timur</a:t>
              </a:r>
              <a:endParaRPr lang="en-US" sz="7500" spc="225" dirty="0">
                <a:solidFill>
                  <a:srgbClr val="FFFFF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9644066" y="1387101"/>
            <a:ext cx="8643934" cy="4929222"/>
            <a:chOff x="10072694" y="857220"/>
            <a:chExt cx="8643934" cy="4929222"/>
          </a:xfrm>
        </p:grpSpPr>
        <p:grpSp>
          <p:nvGrpSpPr>
            <p:cNvPr id="12" name="Group 11"/>
            <p:cNvGrpSpPr/>
            <p:nvPr/>
          </p:nvGrpSpPr>
          <p:grpSpPr>
            <a:xfrm>
              <a:off x="10072694" y="1357286"/>
              <a:ext cx="8643934" cy="4429156"/>
              <a:chOff x="10072694" y="1357286"/>
              <a:chExt cx="8643934" cy="4429156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10072694" y="1900869"/>
                <a:ext cx="7929618" cy="380507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graphicFrame>
            <p:nvGraphicFramePr>
              <p:cNvPr id="9" name="Diagram 8"/>
              <p:cNvGraphicFramePr/>
              <p:nvPr/>
            </p:nvGraphicFramePr>
            <p:xfrm>
              <a:off x="10072694" y="1357286"/>
              <a:ext cx="8643934" cy="4429156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p:grpSp>
        <p:sp>
          <p:nvSpPr>
            <p:cNvPr id="13" name="TextBox 7"/>
            <p:cNvSpPr txBox="1"/>
            <p:nvPr/>
          </p:nvSpPr>
          <p:spPr>
            <a:xfrm>
              <a:off x="10429885" y="857220"/>
              <a:ext cx="5572164" cy="5899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560"/>
                </a:lnSpc>
              </a:pPr>
              <a:r>
                <a:rPr lang="id-ID" sz="2800" dirty="0">
                  <a:solidFill>
                    <a:srgbClr val="69ADC6"/>
                  </a:solidFill>
                  <a:latin typeface="Open Sans Bold"/>
                </a:rPr>
                <a:t>Terkonfirmasi Positif COVID-19</a:t>
              </a:r>
              <a:endParaRPr lang="en-US" sz="2800" dirty="0">
                <a:solidFill>
                  <a:srgbClr val="69ADC6"/>
                </a:solidFill>
                <a:latin typeface="Open Sans Bold"/>
              </a:endParaRPr>
            </a:p>
          </p:txBody>
        </p:sp>
      </p:grpSp>
      <p:sp>
        <p:nvSpPr>
          <p:cNvPr id="14" name="TextBox 7"/>
          <p:cNvSpPr txBox="1"/>
          <p:nvPr/>
        </p:nvSpPr>
        <p:spPr>
          <a:xfrm>
            <a:off x="571440" y="6397437"/>
            <a:ext cx="6858047" cy="4737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59"/>
              </a:lnSpc>
            </a:pPr>
            <a:r>
              <a:rPr lang="id-ID" sz="2000" spc="174" dirty="0">
                <a:solidFill>
                  <a:srgbClr val="FFFFF6"/>
                </a:solidFill>
                <a:latin typeface="Open Sans"/>
              </a:rPr>
              <a:t>24 November 2020 | Pukul 13.05 WIB</a:t>
            </a:r>
            <a:endParaRPr lang="en-US" sz="2000" spc="174" dirty="0">
              <a:solidFill>
                <a:srgbClr val="FFFFF6"/>
              </a:solidFill>
              <a:latin typeface="Open Sans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9715504" y="6816386"/>
            <a:ext cx="7215238" cy="756003"/>
            <a:chOff x="9715504" y="6143629"/>
            <a:chExt cx="7215238" cy="756003"/>
          </a:xfrm>
        </p:grpSpPr>
        <p:sp>
          <p:nvSpPr>
            <p:cNvPr id="21" name="TextBox 7"/>
            <p:cNvSpPr txBox="1"/>
            <p:nvPr/>
          </p:nvSpPr>
          <p:spPr>
            <a:xfrm>
              <a:off x="9715504" y="6143629"/>
              <a:ext cx="5857916" cy="7560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560"/>
                </a:lnSpc>
              </a:pPr>
              <a:r>
                <a:rPr lang="id-ID" sz="2800" dirty="0">
                  <a:solidFill>
                    <a:srgbClr val="69ADC6"/>
                  </a:solidFill>
                  <a:latin typeface="Open Sans Bold"/>
                </a:rPr>
                <a:t>Case Recovery Rate             .</a:t>
              </a:r>
              <a:endParaRPr lang="en-US" sz="2800" dirty="0">
                <a:solidFill>
                  <a:srgbClr val="69ADC6"/>
                </a:solidFill>
                <a:latin typeface="Open Sans Bold"/>
              </a:endParaRP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14073158" y="6143632"/>
              <a:ext cx="2857584" cy="756000"/>
            </a:xfrm>
            <a:prstGeom prst="roundRect">
              <a:avLst/>
            </a:prstGeom>
            <a:solidFill>
              <a:srgbClr val="69AD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3200" b="1" dirty="0">
                  <a:solidFill>
                    <a:schemeClr val="bg1"/>
                  </a:solidFill>
                  <a:latin typeface="Open Sans Bold" charset="0"/>
                  <a:ea typeface="Open Sans Bold" charset="0"/>
                  <a:cs typeface="Open Sans Bold" charset="0"/>
                </a:rPr>
                <a:t>88.46%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9715504" y="8173711"/>
            <a:ext cx="7215238" cy="756003"/>
            <a:chOff x="9715504" y="6143629"/>
            <a:chExt cx="7215238" cy="756003"/>
          </a:xfrm>
        </p:grpSpPr>
        <p:sp>
          <p:nvSpPr>
            <p:cNvPr id="28" name="TextBox 7"/>
            <p:cNvSpPr txBox="1"/>
            <p:nvPr/>
          </p:nvSpPr>
          <p:spPr>
            <a:xfrm>
              <a:off x="9715504" y="6143629"/>
              <a:ext cx="5857916" cy="65266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560"/>
                </a:lnSpc>
              </a:pPr>
              <a:r>
                <a:rPr lang="id-ID" sz="2800" dirty="0">
                  <a:solidFill>
                    <a:srgbClr val="69ADC6"/>
                  </a:solidFill>
                  <a:latin typeface="Open Sans Bold"/>
                </a:rPr>
                <a:t>Case Fatality Rate             .</a:t>
              </a:r>
              <a:endParaRPr lang="en-US" sz="2800" dirty="0">
                <a:solidFill>
                  <a:srgbClr val="69ADC6"/>
                </a:solidFill>
                <a:latin typeface="Open Sans Bold"/>
              </a:endParaRPr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14073158" y="6143632"/>
              <a:ext cx="2857584" cy="756000"/>
            </a:xfrm>
            <a:prstGeom prst="roundRect">
              <a:avLst/>
            </a:prstGeom>
            <a:solidFill>
              <a:srgbClr val="69AD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3200" b="1" dirty="0">
                  <a:solidFill>
                    <a:schemeClr val="bg1"/>
                  </a:solidFill>
                  <a:latin typeface="Open Sans Bold" charset="0"/>
                  <a:ea typeface="Open Sans Bold" charset="0"/>
                  <a:cs typeface="Open Sans Bold" charset="0"/>
                </a:rPr>
                <a:t>7.10%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3905710" y="9917668"/>
            <a:ext cx="4382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Sumber : infocovid19.jatimprov.go.id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0" y="9917668"/>
            <a:ext cx="421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Tugas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5</a:t>
            </a:r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 - Fernanda Daymara Hasna</a:t>
            </a:r>
          </a:p>
        </p:txBody>
      </p:sp>
      <p:sp>
        <p:nvSpPr>
          <p:cNvPr id="33" name="TextBox 7"/>
          <p:cNvSpPr txBox="1"/>
          <p:nvPr/>
        </p:nvSpPr>
        <p:spPr>
          <a:xfrm>
            <a:off x="785754" y="6904108"/>
            <a:ext cx="6858047" cy="4539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59"/>
              </a:lnSpc>
            </a:pPr>
            <a:r>
              <a:rPr lang="id-ID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</a:rPr>
              <a:t>*merupakan data total yang bersifat kumulatif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16002048" y="3071798"/>
            <a:ext cx="1428760" cy="4286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+66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16002048" y="3643302"/>
            <a:ext cx="1428760" cy="4286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+257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16002048" y="4214806"/>
            <a:ext cx="1428760" cy="4286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+31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15716296" y="1785914"/>
            <a:ext cx="1428760" cy="4286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+354</a:t>
            </a:r>
          </a:p>
        </p:txBody>
      </p:sp>
    </p:spTree>
  </p:cSld>
  <p:clrMapOvr>
    <a:masterClrMapping/>
  </p:clrMapOvr>
  <p:transition spd="slow" advClick="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xit" presetSubtype="2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xit" presetSubtype="2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2" presetClass="exit" presetSubtype="2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xit" presetSubtype="2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33" grpId="0"/>
      <p:bldP spid="33" grpId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AD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l="25805" t="27344" r="23133" b="16015"/>
          <a:stretch>
            <a:fillRect/>
          </a:stretch>
        </p:blipFill>
        <p:spPr bwMode="auto">
          <a:xfrm>
            <a:off x="3214646" y="715880"/>
            <a:ext cx="14430476" cy="8999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5"/>
          <p:cNvSpPr txBox="1"/>
          <p:nvPr/>
        </p:nvSpPr>
        <p:spPr>
          <a:xfrm rot="16200000">
            <a:off x="-3753356" y="4312502"/>
            <a:ext cx="10287001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id-ID" sz="5400" spc="225" dirty="0">
                <a:solidFill>
                  <a:srgbClr val="FFFFF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</a:rPr>
              <a:t>Peta Sebaran COVID-19</a:t>
            </a:r>
          </a:p>
          <a:p>
            <a:pPr algn="ctr"/>
            <a:r>
              <a:rPr lang="id-ID" sz="5400" spc="225" dirty="0">
                <a:solidFill>
                  <a:srgbClr val="FFFFF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Bold"/>
              </a:rPr>
              <a:t>Jawa Timur</a:t>
            </a:r>
            <a:endParaRPr lang="en-US" sz="5400" spc="225" dirty="0">
              <a:solidFill>
                <a:srgbClr val="FFFFF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Bold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555822" y="4880606"/>
            <a:ext cx="10287001" cy="5257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id-ID" sz="2000" spc="174" dirty="0">
                <a:solidFill>
                  <a:srgbClr val="FFFFF6"/>
                </a:solidFill>
                <a:latin typeface="Open Sans"/>
              </a:rPr>
              <a:t>24 </a:t>
            </a:r>
            <a:r>
              <a:rPr lang="id-ID" sz="2400" spc="174" dirty="0">
                <a:solidFill>
                  <a:srgbClr val="FFFFF6"/>
                </a:solidFill>
                <a:latin typeface="Open Sans"/>
              </a:rPr>
              <a:t>November</a:t>
            </a:r>
            <a:r>
              <a:rPr lang="id-ID" sz="2000" spc="174" dirty="0">
                <a:solidFill>
                  <a:srgbClr val="FFFFF6"/>
                </a:solidFill>
                <a:latin typeface="Open Sans"/>
              </a:rPr>
              <a:t> 2020 | Pukul 13.05 WIB</a:t>
            </a:r>
            <a:endParaRPr lang="en-US" sz="2000" spc="174" dirty="0">
              <a:solidFill>
                <a:srgbClr val="FFFFF6"/>
              </a:solidFill>
              <a:latin typeface="Open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905710" y="9917668"/>
            <a:ext cx="4382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Sumber : infocovid19.jatimprov.go.id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9917668"/>
            <a:ext cx="421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Tugas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5</a:t>
            </a:r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 - Fernanda Daymara Hasna</a:t>
            </a:r>
          </a:p>
        </p:txBody>
      </p:sp>
    </p:spTree>
  </p:cSld>
  <p:clrMapOvr>
    <a:masterClrMapping/>
  </p:clrMapOvr>
  <p:transition spd="slow" advClick="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8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7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xit" presetSubtype="1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up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1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up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2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utoShape 29">
            <a:extLst>
              <a:ext uri="{FF2B5EF4-FFF2-40B4-BE49-F238E27FC236}">
                <a16:creationId xmlns:a16="http://schemas.microsoft.com/office/drawing/2014/main" id="{730139B4-AB74-46C9-B9B0-6D43AE653921}"/>
              </a:ext>
            </a:extLst>
          </p:cNvPr>
          <p:cNvSpPr/>
          <p:nvPr/>
        </p:nvSpPr>
        <p:spPr>
          <a:xfrm>
            <a:off x="0" y="-219"/>
            <a:ext cx="18288000" cy="2335407"/>
          </a:xfrm>
          <a:prstGeom prst="rect">
            <a:avLst/>
          </a:prstGeom>
          <a:solidFill>
            <a:srgbClr val="69ADC6"/>
          </a:solidFill>
        </p:spPr>
      </p:sp>
      <p:sp>
        <p:nvSpPr>
          <p:cNvPr id="28" name="TextBox 28"/>
          <p:cNvSpPr txBox="1"/>
          <p:nvPr/>
        </p:nvSpPr>
        <p:spPr>
          <a:xfrm>
            <a:off x="1028700" y="318964"/>
            <a:ext cx="16230600" cy="1113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spc="225" dirty="0" err="1">
                <a:solidFill>
                  <a:schemeClr val="bg1"/>
                </a:solidFill>
                <a:latin typeface="Open Sans Bold"/>
              </a:rPr>
              <a:t>Statistik</a:t>
            </a:r>
            <a:r>
              <a:rPr lang="id-ID" sz="5400" spc="225" dirty="0">
                <a:solidFill>
                  <a:schemeClr val="bg1"/>
                </a:solidFill>
                <a:latin typeface="Open Sans Bold"/>
              </a:rPr>
              <a:t> Perkembangan COVID-1</a:t>
            </a:r>
            <a:r>
              <a:rPr lang="en-US" sz="5400" spc="225" dirty="0">
                <a:solidFill>
                  <a:schemeClr val="bg1"/>
                </a:solidFill>
                <a:latin typeface="Open Sans Bold"/>
              </a:rPr>
              <a:t>9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EED2D39-902D-4C04-B6F9-87DCF88DF9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2216780"/>
              </p:ext>
            </p:extLst>
          </p:nvPr>
        </p:nvGraphicFramePr>
        <p:xfrm>
          <a:off x="616452" y="2654371"/>
          <a:ext cx="17055094" cy="6120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7">
            <a:extLst>
              <a:ext uri="{FF2B5EF4-FFF2-40B4-BE49-F238E27FC236}">
                <a16:creationId xmlns:a16="http://schemas.microsoft.com/office/drawing/2014/main" id="{22A051BD-9FA8-422F-86C0-D954F661CE86}"/>
              </a:ext>
            </a:extLst>
          </p:cNvPr>
          <p:cNvSpPr txBox="1"/>
          <p:nvPr/>
        </p:nvSpPr>
        <p:spPr>
          <a:xfrm>
            <a:off x="5714976" y="1514893"/>
            <a:ext cx="6858047" cy="4737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</a:pPr>
            <a:r>
              <a:rPr lang="en-US" sz="2000" spc="174" dirty="0">
                <a:solidFill>
                  <a:srgbClr val="FFFFF6"/>
                </a:solidFill>
                <a:latin typeface="Open Sans"/>
              </a:rPr>
              <a:t>18 November 2020 </a:t>
            </a:r>
            <a:r>
              <a:rPr lang="en-US" sz="2000" spc="174" dirty="0" err="1">
                <a:solidFill>
                  <a:srgbClr val="FFFFF6"/>
                </a:solidFill>
                <a:latin typeface="Open Sans"/>
              </a:rPr>
              <a:t>s.d.</a:t>
            </a:r>
            <a:r>
              <a:rPr lang="en-US" sz="2000" spc="174" dirty="0">
                <a:solidFill>
                  <a:srgbClr val="FFFFF6"/>
                </a:solidFill>
                <a:latin typeface="Open Sans"/>
              </a:rPr>
              <a:t> 24 November 2020</a:t>
            </a:r>
          </a:p>
        </p:txBody>
      </p:sp>
      <p:sp>
        <p:nvSpPr>
          <p:cNvPr id="12" name="TextBox 7">
            <a:extLst>
              <a:ext uri="{FF2B5EF4-FFF2-40B4-BE49-F238E27FC236}">
                <a16:creationId xmlns:a16="http://schemas.microsoft.com/office/drawing/2014/main" id="{93396281-75C4-461D-9E8E-E2E69011A3B6}"/>
              </a:ext>
            </a:extLst>
          </p:cNvPr>
          <p:cNvSpPr txBox="1"/>
          <p:nvPr/>
        </p:nvSpPr>
        <p:spPr>
          <a:xfrm>
            <a:off x="10368136" y="8548423"/>
            <a:ext cx="8239516" cy="4473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059"/>
              </a:lnSpc>
            </a:pPr>
            <a:r>
              <a:rPr lang="id-ID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</a:rPr>
              <a:t>*merupakan data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</a:rPr>
              <a:t>penambahan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</a:rPr>
              <a:t> dan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</a:rPr>
              <a:t>pengurangan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</a:rPr>
              <a:t>pasien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</a:rPr>
              <a:t>setiap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</a:rPr>
              <a:t>kategorinya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B0CACC-6BB6-40A3-83EF-8188246D1A89}"/>
              </a:ext>
            </a:extLst>
          </p:cNvPr>
          <p:cNvSpPr txBox="1"/>
          <p:nvPr/>
        </p:nvSpPr>
        <p:spPr>
          <a:xfrm>
            <a:off x="13905710" y="9917668"/>
            <a:ext cx="4382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Sumber : infocovid19.jatimprov.go.id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A60D19-5E8E-4C44-9C7E-D3D1FF71F90E}"/>
              </a:ext>
            </a:extLst>
          </p:cNvPr>
          <p:cNvSpPr txBox="1"/>
          <p:nvPr/>
        </p:nvSpPr>
        <p:spPr>
          <a:xfrm>
            <a:off x="0" y="9917668"/>
            <a:ext cx="421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Tugas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5</a:t>
            </a:r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 - Fernanda Daymara Hasna</a:t>
            </a:r>
          </a:p>
        </p:txBody>
      </p:sp>
    </p:spTree>
    <p:extLst>
      <p:ext uri="{BB962C8B-B14F-4D97-AF65-F5344CB8AC3E}">
        <p14:creationId xmlns:p14="http://schemas.microsoft.com/office/powerpoint/2010/main" val="2021880654"/>
      </p:ext>
    </p:extLst>
  </p:cSld>
  <p:clrMapOvr>
    <a:masterClrMapping/>
  </p:clrMapOvr>
  <p:transition spd="slow" advClick="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9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9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9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8" grpId="1"/>
      <p:bldGraphic spid="4" grpId="0">
        <p:bldAsOne/>
      </p:bldGraphic>
      <p:bldGraphic spid="4" grpId="1">
        <p:bldAsOne/>
      </p:bldGraphic>
      <p:bldP spid="11" grpId="0"/>
      <p:bldP spid="11" grpId="1"/>
      <p:bldP spid="12" grpId="0"/>
      <p:bldP spid="1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AD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5054" y="1767631"/>
            <a:ext cx="6408712" cy="29387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4400" spc="65" dirty="0" err="1">
                <a:solidFill>
                  <a:srgbClr val="FFFFF6"/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Pemprov</a:t>
            </a:r>
            <a:r>
              <a:rPr lang="en-US" sz="4400" spc="65" dirty="0">
                <a:solidFill>
                  <a:srgbClr val="FFFFF6"/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 </a:t>
            </a:r>
            <a:r>
              <a:rPr lang="en-US" sz="4400" spc="65" dirty="0" err="1">
                <a:solidFill>
                  <a:srgbClr val="FFFFF6"/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Matangkan</a:t>
            </a:r>
            <a:r>
              <a:rPr lang="en-US" sz="4400" spc="65" dirty="0">
                <a:solidFill>
                  <a:srgbClr val="FFFFF6"/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 </a:t>
            </a:r>
            <a:r>
              <a:rPr lang="en-US" sz="4400" spc="65" dirty="0" err="1">
                <a:solidFill>
                  <a:srgbClr val="FFFFF6"/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Pembukaan</a:t>
            </a:r>
            <a:r>
              <a:rPr lang="en-US" sz="4400" spc="65" dirty="0">
                <a:solidFill>
                  <a:srgbClr val="FFFFF6"/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 </a:t>
            </a:r>
            <a:r>
              <a:rPr lang="en-US" sz="4400" spc="65" dirty="0" err="1">
                <a:solidFill>
                  <a:srgbClr val="FFFFF6"/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Sekolah</a:t>
            </a:r>
            <a:r>
              <a:rPr lang="en-US" sz="4400" spc="65" dirty="0">
                <a:solidFill>
                  <a:srgbClr val="FFFFF6"/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 </a:t>
            </a:r>
            <a:r>
              <a:rPr lang="en-US" sz="4400" spc="65" dirty="0" err="1">
                <a:solidFill>
                  <a:srgbClr val="FFFFF6"/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Tatap</a:t>
            </a:r>
            <a:r>
              <a:rPr lang="en-US" sz="4400" spc="65" dirty="0">
                <a:solidFill>
                  <a:srgbClr val="FFFFF6"/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 </a:t>
            </a:r>
            <a:r>
              <a:rPr lang="en-US" sz="4400" spc="65" dirty="0" err="1">
                <a:solidFill>
                  <a:srgbClr val="FFFFF6"/>
                </a:solidFill>
                <a:latin typeface="Open Sans Bold" panose="020B0604020202020204" charset="0"/>
                <a:ea typeface="Open Sans Bold" panose="020B0604020202020204" charset="0"/>
                <a:cs typeface="Open Sans Bold" panose="020B0604020202020204" charset="0"/>
              </a:rPr>
              <a:t>Muka</a:t>
            </a:r>
            <a:endParaRPr lang="en-US" sz="4400" spc="65" dirty="0">
              <a:solidFill>
                <a:srgbClr val="FFFFF6"/>
              </a:solidFill>
              <a:latin typeface="Open Sans Bold" panose="020B0604020202020204" charset="0"/>
              <a:ea typeface="Open Sans Bold" panose="020B0604020202020204" charset="0"/>
              <a:cs typeface="Open Sans Bold" panose="020B0604020202020204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63080" y="1028700"/>
            <a:ext cx="5853178" cy="406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000" spc="144" dirty="0">
                <a:solidFill>
                  <a:srgbClr val="FFFFF6"/>
                </a:solidFill>
                <a:latin typeface="Open Sans"/>
              </a:rPr>
              <a:t>UPDATE PASCA COVID-19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5EE093D-4A97-4352-8FC7-54454279F364}"/>
              </a:ext>
            </a:extLst>
          </p:cNvPr>
          <p:cNvGrpSpPr/>
          <p:nvPr/>
        </p:nvGrpSpPr>
        <p:grpSpPr>
          <a:xfrm>
            <a:off x="12445853" y="1028700"/>
            <a:ext cx="4813447" cy="3853991"/>
            <a:chOff x="12445853" y="1028700"/>
            <a:chExt cx="4813447" cy="3853991"/>
          </a:xfrm>
        </p:grpSpPr>
        <p:sp>
          <p:nvSpPr>
            <p:cNvPr id="4" name="AutoShape 4"/>
            <p:cNvSpPr/>
            <p:nvPr/>
          </p:nvSpPr>
          <p:spPr>
            <a:xfrm>
              <a:off x="12445853" y="1028700"/>
              <a:ext cx="4813447" cy="3853991"/>
            </a:xfrm>
            <a:prstGeom prst="rect">
              <a:avLst/>
            </a:prstGeom>
            <a:solidFill>
              <a:srgbClr val="FFFFF6"/>
            </a:solidFill>
          </p:spPr>
        </p:sp>
        <p:grpSp>
          <p:nvGrpSpPr>
            <p:cNvPr id="5" name="Group 5"/>
            <p:cNvGrpSpPr/>
            <p:nvPr/>
          </p:nvGrpSpPr>
          <p:grpSpPr>
            <a:xfrm>
              <a:off x="12866419" y="1602818"/>
              <a:ext cx="3972315" cy="2964618"/>
              <a:chOff x="0" y="-66675"/>
              <a:chExt cx="5296420" cy="3952825"/>
            </a:xfrm>
          </p:grpSpPr>
          <p:sp>
            <p:nvSpPr>
              <p:cNvPr id="6" name="TextBox 6"/>
              <p:cNvSpPr txBox="1"/>
              <p:nvPr/>
            </p:nvSpPr>
            <p:spPr>
              <a:xfrm>
                <a:off x="0" y="-66675"/>
                <a:ext cx="5296420" cy="72961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4620"/>
                  </a:lnSpc>
                </a:pPr>
                <a:r>
                  <a:rPr lang="en-US" sz="3300" spc="429" dirty="0">
                    <a:solidFill>
                      <a:srgbClr val="69ADC6"/>
                    </a:solidFill>
                    <a:latin typeface="Open Sans"/>
                  </a:rPr>
                  <a:t>JADWAL</a:t>
                </a:r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1339212"/>
                <a:ext cx="5296420" cy="254693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342900" indent="-342900">
                  <a:lnSpc>
                    <a:spcPts val="3750"/>
                  </a:lnSpc>
                  <a:buFont typeface="Arial" panose="020B0604020202020204" pitchFamily="34" charset="0"/>
                  <a:buChar char="•"/>
                </a:pP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Bergantian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antara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tatap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muka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dan daring</a:t>
                </a:r>
              </a:p>
              <a:p>
                <a:pPr marL="342900" indent="-342900">
                  <a:lnSpc>
                    <a:spcPts val="3750"/>
                  </a:lnSpc>
                  <a:buFont typeface="Arial" panose="020B0604020202020204" pitchFamily="34" charset="0"/>
                  <a:buChar char="•"/>
                </a:pP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Ditiadakan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waktu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istirahat</a:t>
                </a:r>
                <a:endParaRPr lang="en-US" sz="2500" spc="25" dirty="0">
                  <a:solidFill>
                    <a:srgbClr val="69ADC6"/>
                  </a:solidFill>
                  <a:latin typeface="Open Sans"/>
                </a:endParaRPr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5898245-0874-42DF-BB15-9DECD6A8F4FB}"/>
              </a:ext>
            </a:extLst>
          </p:cNvPr>
          <p:cNvGrpSpPr/>
          <p:nvPr/>
        </p:nvGrpSpPr>
        <p:grpSpPr>
          <a:xfrm>
            <a:off x="12445853" y="5404309"/>
            <a:ext cx="4813447" cy="3853991"/>
            <a:chOff x="12445853" y="5404309"/>
            <a:chExt cx="4813447" cy="3853991"/>
          </a:xfrm>
        </p:grpSpPr>
        <p:sp>
          <p:nvSpPr>
            <p:cNvPr id="8" name="AutoShape 8"/>
            <p:cNvSpPr/>
            <p:nvPr/>
          </p:nvSpPr>
          <p:spPr>
            <a:xfrm>
              <a:off x="12445853" y="5404309"/>
              <a:ext cx="4813447" cy="3853991"/>
            </a:xfrm>
            <a:prstGeom prst="rect">
              <a:avLst/>
            </a:prstGeom>
            <a:solidFill>
              <a:srgbClr val="FFFFF6"/>
            </a:solidFill>
          </p:spPr>
        </p:sp>
        <p:grpSp>
          <p:nvGrpSpPr>
            <p:cNvPr id="9" name="Group 9"/>
            <p:cNvGrpSpPr/>
            <p:nvPr/>
          </p:nvGrpSpPr>
          <p:grpSpPr>
            <a:xfrm>
              <a:off x="12866419" y="5978428"/>
              <a:ext cx="3972315" cy="2716563"/>
              <a:chOff x="0" y="-66675"/>
              <a:chExt cx="5296420" cy="3622085"/>
            </a:xfrm>
          </p:grpSpPr>
          <p:sp>
            <p:nvSpPr>
              <p:cNvPr id="10" name="TextBox 10"/>
              <p:cNvSpPr txBox="1"/>
              <p:nvPr/>
            </p:nvSpPr>
            <p:spPr>
              <a:xfrm>
                <a:off x="0" y="-66675"/>
                <a:ext cx="5296420" cy="152212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4620"/>
                  </a:lnSpc>
                </a:pPr>
                <a:r>
                  <a:rPr lang="en-US" sz="3300" spc="429" dirty="0">
                    <a:solidFill>
                      <a:srgbClr val="69ADC6"/>
                    </a:solidFill>
                    <a:latin typeface="Open Sans"/>
                  </a:rPr>
                  <a:t>PROTOKOL KESEHATAN</a:t>
                </a:r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0" y="1658223"/>
                <a:ext cx="5296420" cy="189718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3750"/>
                  </a:lnSpc>
                </a:pP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Mematuhi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6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ketentuan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protocol Kesehatan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dari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pemerintah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pusat</a:t>
                </a:r>
                <a:endParaRPr lang="en-US" sz="2500" spc="25" dirty="0">
                  <a:solidFill>
                    <a:srgbClr val="69ADC6"/>
                  </a:solidFill>
                  <a:latin typeface="Open Sans"/>
                </a:endParaRPr>
              </a:p>
            </p:txBody>
          </p:sp>
        </p:grp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751A05C-20F4-4ECB-9CFE-E5BCF9D660BE}"/>
              </a:ext>
            </a:extLst>
          </p:cNvPr>
          <p:cNvGrpSpPr/>
          <p:nvPr/>
        </p:nvGrpSpPr>
        <p:grpSpPr>
          <a:xfrm>
            <a:off x="7174332" y="1028700"/>
            <a:ext cx="4813447" cy="3853991"/>
            <a:chOff x="7174332" y="1028700"/>
            <a:chExt cx="4813447" cy="3853991"/>
          </a:xfrm>
        </p:grpSpPr>
        <p:sp>
          <p:nvSpPr>
            <p:cNvPr id="12" name="AutoShape 12"/>
            <p:cNvSpPr/>
            <p:nvPr/>
          </p:nvSpPr>
          <p:spPr>
            <a:xfrm>
              <a:off x="7174332" y="1028700"/>
              <a:ext cx="4813447" cy="3853991"/>
            </a:xfrm>
            <a:prstGeom prst="rect">
              <a:avLst/>
            </a:prstGeom>
            <a:solidFill>
              <a:srgbClr val="FFFFF6"/>
            </a:solidFill>
          </p:spPr>
        </p:sp>
        <p:grpSp>
          <p:nvGrpSpPr>
            <p:cNvPr id="13" name="Group 13"/>
            <p:cNvGrpSpPr/>
            <p:nvPr/>
          </p:nvGrpSpPr>
          <p:grpSpPr>
            <a:xfrm>
              <a:off x="7594898" y="1602818"/>
              <a:ext cx="3972315" cy="2229250"/>
              <a:chOff x="0" y="-66675"/>
              <a:chExt cx="5296420" cy="2972334"/>
            </a:xfrm>
          </p:grpSpPr>
          <p:sp>
            <p:nvSpPr>
              <p:cNvPr id="14" name="TextBox 14"/>
              <p:cNvSpPr txBox="1"/>
              <p:nvPr/>
            </p:nvSpPr>
            <p:spPr>
              <a:xfrm>
                <a:off x="0" y="-66675"/>
                <a:ext cx="5296420" cy="73558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4620"/>
                  </a:lnSpc>
                </a:pPr>
                <a:r>
                  <a:rPr lang="en-US" sz="3300" spc="429" dirty="0">
                    <a:solidFill>
                      <a:srgbClr val="69ADC6"/>
                    </a:solidFill>
                    <a:latin typeface="Open Sans"/>
                  </a:rPr>
                  <a:t>PELAKSANAAN</a:t>
                </a:r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0" y="1658223"/>
                <a:ext cx="5296420" cy="1247436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3750"/>
                  </a:lnSpc>
                </a:pP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Pembukaan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sekolah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tatap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muka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pada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Januari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2021</a:t>
                </a: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2E13E66-75FA-4703-B0DC-20B664B7B7B4}"/>
              </a:ext>
            </a:extLst>
          </p:cNvPr>
          <p:cNvGrpSpPr/>
          <p:nvPr/>
        </p:nvGrpSpPr>
        <p:grpSpPr>
          <a:xfrm>
            <a:off x="7174332" y="5404309"/>
            <a:ext cx="4813447" cy="3853991"/>
            <a:chOff x="7174332" y="5404309"/>
            <a:chExt cx="4813447" cy="3853991"/>
          </a:xfrm>
        </p:grpSpPr>
        <p:sp>
          <p:nvSpPr>
            <p:cNvPr id="16" name="AutoShape 16"/>
            <p:cNvSpPr/>
            <p:nvPr/>
          </p:nvSpPr>
          <p:spPr>
            <a:xfrm>
              <a:off x="7174332" y="5404309"/>
              <a:ext cx="4813447" cy="3853991"/>
            </a:xfrm>
            <a:prstGeom prst="rect">
              <a:avLst/>
            </a:prstGeom>
            <a:solidFill>
              <a:srgbClr val="FFFFF6"/>
            </a:solidFill>
          </p:spPr>
        </p:sp>
        <p:grpSp>
          <p:nvGrpSpPr>
            <p:cNvPr id="17" name="Group 17"/>
            <p:cNvGrpSpPr/>
            <p:nvPr/>
          </p:nvGrpSpPr>
          <p:grpSpPr>
            <a:xfrm>
              <a:off x="7594898" y="5978428"/>
              <a:ext cx="3972315" cy="2716563"/>
              <a:chOff x="0" y="-66675"/>
              <a:chExt cx="5296420" cy="3622085"/>
            </a:xfrm>
          </p:grpSpPr>
          <p:sp>
            <p:nvSpPr>
              <p:cNvPr id="18" name="TextBox 18"/>
              <p:cNvSpPr txBox="1"/>
              <p:nvPr/>
            </p:nvSpPr>
            <p:spPr>
              <a:xfrm>
                <a:off x="0" y="-66675"/>
                <a:ext cx="5296420" cy="73558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4620"/>
                  </a:lnSpc>
                </a:pPr>
                <a:r>
                  <a:rPr lang="en-US" sz="3300" spc="429" dirty="0">
                    <a:solidFill>
                      <a:srgbClr val="69ADC6"/>
                    </a:solidFill>
                    <a:latin typeface="Open Sans"/>
                  </a:rPr>
                  <a:t>KAPASITAS</a:t>
                </a:r>
              </a:p>
            </p:txBody>
          </p:sp>
          <p:sp>
            <p:nvSpPr>
              <p:cNvPr id="19" name="TextBox 19"/>
              <p:cNvSpPr txBox="1"/>
              <p:nvPr/>
            </p:nvSpPr>
            <p:spPr>
              <a:xfrm>
                <a:off x="0" y="1658223"/>
                <a:ext cx="5296420" cy="189718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3750"/>
                  </a:lnSpc>
                </a:pP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Ruang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kelas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disesuaikan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dengan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kapasitas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</a:t>
                </a:r>
                <a:r>
                  <a:rPr lang="en-US" sz="2500" spc="25" dirty="0" err="1">
                    <a:solidFill>
                      <a:srgbClr val="69ADC6"/>
                    </a:solidFill>
                    <a:latin typeface="Open Sans"/>
                  </a:rPr>
                  <a:t>maksimal</a:t>
                </a:r>
                <a:r>
                  <a:rPr lang="en-US" sz="2500" spc="25" dirty="0">
                    <a:solidFill>
                      <a:srgbClr val="69ADC6"/>
                    </a:solidFill>
                    <a:latin typeface="Open Sans"/>
                  </a:rPr>
                  <a:t> 50%</a:t>
                </a:r>
              </a:p>
            </p:txBody>
          </p:sp>
        </p:grp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E00368D-877B-43F1-A227-595B82FD1A47}"/>
              </a:ext>
            </a:extLst>
          </p:cNvPr>
          <p:cNvCxnSpPr/>
          <p:nvPr/>
        </p:nvCxnSpPr>
        <p:spPr>
          <a:xfrm>
            <a:off x="863080" y="1602818"/>
            <a:ext cx="39604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4DCE8B2-4F10-4C4D-B00E-E452A7C1AE94}"/>
              </a:ext>
            </a:extLst>
          </p:cNvPr>
          <p:cNvSpPr txBox="1"/>
          <p:nvPr/>
        </p:nvSpPr>
        <p:spPr>
          <a:xfrm>
            <a:off x="13905710" y="9917668"/>
            <a:ext cx="4337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Sumber :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Instagram @</a:t>
            </a:r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jatim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pem</a:t>
            </a:r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prov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C7E192-459F-4A40-BA58-768EA78EC623}"/>
              </a:ext>
            </a:extLst>
          </p:cNvPr>
          <p:cNvSpPr txBox="1"/>
          <p:nvPr/>
        </p:nvSpPr>
        <p:spPr>
          <a:xfrm>
            <a:off x="0" y="9917668"/>
            <a:ext cx="421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Tugas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5</a:t>
            </a:r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 - Fernanda Daymara Hasna</a:t>
            </a:r>
          </a:p>
        </p:txBody>
      </p:sp>
    </p:spTree>
  </p:cSld>
  <p:clrMapOvr>
    <a:masterClrMapping/>
  </p:clrMapOvr>
  <p:transition spd="slow" advClick="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4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4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4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4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4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xit" presetSubtype="2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xit" presetSubtype="2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7900"/>
                            </p:stCondLst>
                            <p:childTnLst>
                              <p:par>
                                <p:cTn id="39" presetID="2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8400"/>
                            </p:stCondLst>
                            <p:childTnLst>
                              <p:par>
                                <p:cTn id="46" presetID="22" presetClass="exit" presetSubtype="2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2" presetClass="exit" presetSubtype="2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5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AD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50000"/>
          </a:blip>
          <a:srcRect t="35022" b="26508"/>
          <a:stretch>
            <a:fillRect/>
          </a:stretch>
        </p:blipFill>
        <p:spPr>
          <a:xfrm>
            <a:off x="-95195" y="564808"/>
            <a:ext cx="18478390" cy="3998482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357572" y="0"/>
            <a:ext cx="1572856" cy="1455701"/>
            <a:chOff x="0" y="0"/>
            <a:chExt cx="2097142" cy="1940935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097142" cy="1940935"/>
            </a:xfrm>
            <a:prstGeom prst="rect">
              <a:avLst/>
            </a:prstGeom>
            <a:solidFill>
              <a:srgbClr val="FFFFF6"/>
            </a:solidFill>
          </p:spPr>
        </p: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539535" y="583600"/>
              <a:ext cx="1018073" cy="773735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192771" y="5752371"/>
            <a:ext cx="15902457" cy="2168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40"/>
              </a:lnSpc>
            </a:pPr>
            <a:r>
              <a:rPr lang="en-US" sz="6500" spc="65" dirty="0" err="1">
                <a:solidFill>
                  <a:srgbClr val="FFFFF6"/>
                </a:solidFill>
                <a:latin typeface="Open Sans"/>
              </a:rPr>
              <a:t>Penyakit</a:t>
            </a:r>
            <a:r>
              <a:rPr lang="en-US" sz="6500" spc="65" dirty="0">
                <a:solidFill>
                  <a:srgbClr val="FFFFF6"/>
                </a:solidFill>
                <a:latin typeface="Open Sans"/>
              </a:rPr>
              <a:t> Anda </a:t>
            </a:r>
            <a:r>
              <a:rPr lang="en-US" sz="6500" spc="65" dirty="0" err="1">
                <a:solidFill>
                  <a:srgbClr val="FFFFF6"/>
                </a:solidFill>
                <a:latin typeface="Open Sans"/>
              </a:rPr>
              <a:t>bukanlah</a:t>
            </a:r>
            <a:r>
              <a:rPr lang="en-US" sz="6500" spc="65" dirty="0">
                <a:solidFill>
                  <a:srgbClr val="FFFFF6"/>
                </a:solidFill>
                <a:latin typeface="Open Sans"/>
              </a:rPr>
              <a:t> </a:t>
            </a:r>
            <a:r>
              <a:rPr lang="en-US" sz="6500" spc="65" dirty="0" err="1">
                <a:solidFill>
                  <a:srgbClr val="FFFFF6"/>
                </a:solidFill>
                <a:latin typeface="Open Sans"/>
              </a:rPr>
              <a:t>identitas</a:t>
            </a:r>
            <a:r>
              <a:rPr lang="en-US" sz="6500" spc="65" dirty="0">
                <a:solidFill>
                  <a:srgbClr val="FFFFF6"/>
                </a:solidFill>
                <a:latin typeface="Open Sans"/>
              </a:rPr>
              <a:t> Anda. </a:t>
            </a:r>
            <a:r>
              <a:rPr lang="en-US" sz="6500" spc="65" dirty="0" err="1">
                <a:solidFill>
                  <a:srgbClr val="FFFFF6"/>
                </a:solidFill>
                <a:latin typeface="Open Sans"/>
              </a:rPr>
              <a:t>Keadaan</a:t>
            </a:r>
            <a:r>
              <a:rPr lang="en-US" sz="6500" spc="65" dirty="0">
                <a:solidFill>
                  <a:srgbClr val="FFFFF6"/>
                </a:solidFill>
                <a:latin typeface="Open Sans"/>
              </a:rPr>
              <a:t> Anda </a:t>
            </a:r>
            <a:r>
              <a:rPr lang="en-US" sz="6500" spc="65" dirty="0" err="1">
                <a:solidFill>
                  <a:srgbClr val="FFFFF6"/>
                </a:solidFill>
                <a:latin typeface="Open Sans"/>
              </a:rPr>
              <a:t>bukanlah</a:t>
            </a:r>
            <a:r>
              <a:rPr lang="en-US" sz="6500" spc="65" dirty="0">
                <a:solidFill>
                  <a:srgbClr val="FFFFF6"/>
                </a:solidFill>
                <a:latin typeface="Open Sans"/>
              </a:rPr>
              <a:t> </a:t>
            </a:r>
            <a:r>
              <a:rPr lang="en-US" sz="6500" spc="65" dirty="0" err="1">
                <a:solidFill>
                  <a:srgbClr val="FFFFF6"/>
                </a:solidFill>
                <a:latin typeface="Open Sans"/>
              </a:rPr>
              <a:t>karakter</a:t>
            </a:r>
            <a:r>
              <a:rPr lang="en-US" sz="6500" spc="65" dirty="0">
                <a:solidFill>
                  <a:srgbClr val="FFFFF6"/>
                </a:solidFill>
                <a:latin typeface="Open Sans"/>
              </a:rPr>
              <a:t> Anda.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26013" y="8464115"/>
            <a:ext cx="15235974" cy="547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spc="429" dirty="0">
                <a:solidFill>
                  <a:srgbClr val="FFFFF6"/>
                </a:solidFill>
                <a:latin typeface="Open Sans"/>
              </a:rPr>
              <a:t>PENDETA RIDHO WIJAYA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D95378-9F11-4F12-BEEA-A2D990016460}"/>
              </a:ext>
            </a:extLst>
          </p:cNvPr>
          <p:cNvSpPr txBox="1"/>
          <p:nvPr/>
        </p:nvSpPr>
        <p:spPr>
          <a:xfrm>
            <a:off x="0" y="9917668"/>
            <a:ext cx="4211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Tugas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5</a:t>
            </a:r>
            <a:r>
              <a:rPr lang="id-ID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Bold" charset="0"/>
                <a:ea typeface="Open Sans Bold" charset="0"/>
                <a:cs typeface="Open Sans Bold" charset="0"/>
              </a:rPr>
              <a:t> - Fernanda Daymara Hasna</a:t>
            </a:r>
          </a:p>
        </p:txBody>
      </p:sp>
    </p:spTree>
  </p:cSld>
  <p:clrMapOvr>
    <a:masterClrMapping/>
  </p:clrMapOvr>
  <p:transition spd="slow" advClick="0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7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xit" presetSubtype="2" fill="hold" grpId="1" nodeType="withEffect">
                                  <p:stCondLst>
                                    <p:cond delay="10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wipe(righ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290</Words>
  <Application>Microsoft Office PowerPoint</Application>
  <PresentationFormat>Custom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Open Sans Bold</vt:lpstr>
      <vt:lpstr>Open Sans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Fernanda Hasna</dc:creator>
  <cp:lastModifiedBy>Fernanda Hasna</cp:lastModifiedBy>
  <cp:revision>19</cp:revision>
  <dcterms:created xsi:type="dcterms:W3CDTF">2006-08-16T00:00:00Z</dcterms:created>
  <dcterms:modified xsi:type="dcterms:W3CDTF">2020-11-24T12:48:05Z</dcterms:modified>
  <dc:identifier>DAEOaR2Evyo</dc:identifier>
</cp:coreProperties>
</file>

<file path=docProps/thumbnail.jpeg>
</file>